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61" r:id="rId6"/>
    <p:sldId id="263" r:id="rId7"/>
    <p:sldId id="267" r:id="rId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324"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g, Steven" userId="47baaffb-22ec-44fc-af18-9fd471beee09" providerId="ADAL" clId="{A5E92FF2-4D34-424B-A690-5A3018F49534}"/>
    <pc:docChg chg="modSld">
      <pc:chgData name="Jiang, Steven" userId="47baaffb-22ec-44fc-af18-9fd471beee09" providerId="ADAL" clId="{A5E92FF2-4D34-424B-A690-5A3018F49534}" dt="2017-11-08T01:06:13.337" v="11"/>
      <pc:docMkLst>
        <pc:docMk/>
      </pc:docMkLst>
      <pc:sldChg chg="delSp modSp">
        <pc:chgData name="Jiang, Steven" userId="47baaffb-22ec-44fc-af18-9fd471beee09" providerId="ADAL" clId="{A5E92FF2-4D34-424B-A690-5A3018F49534}" dt="2017-11-08T01:06:13.337" v="11"/>
        <pc:sldMkLst>
          <pc:docMk/>
          <pc:sldMk cId="1141030851" sldId="267"/>
        </pc:sldMkLst>
        <pc:spChg chg="mod">
          <ac:chgData name="Jiang, Steven" userId="47baaffb-22ec-44fc-af18-9fd471beee09" providerId="ADAL" clId="{A5E92FF2-4D34-424B-A690-5A3018F49534}" dt="2017-11-08T01:06:06.364" v="9" actId="20577"/>
          <ac:spMkLst>
            <pc:docMk/>
            <pc:sldMk cId="1141030851" sldId="267"/>
            <ac:spMk id="3" creationId="{00000000-0000-0000-0000-000000000000}"/>
          </ac:spMkLst>
        </pc:spChg>
        <pc:picChg chg="mod">
          <ac:chgData name="Jiang, Steven" userId="47baaffb-22ec-44fc-af18-9fd471beee09" providerId="ADAL" clId="{A5E92FF2-4D34-424B-A690-5A3018F49534}" dt="2017-11-08T01:06:10.233" v="10" actId="1076"/>
          <ac:picMkLst>
            <pc:docMk/>
            <pc:sldMk cId="1141030851" sldId="267"/>
            <ac:picMk id="4" creationId="{00000000-0000-0000-0000-000000000000}"/>
          </ac:picMkLst>
        </pc:picChg>
        <pc:picChg chg="del">
          <ac:chgData name="Jiang, Steven" userId="47baaffb-22ec-44fc-af18-9fd471beee09" providerId="ADAL" clId="{A5E92FF2-4D34-424B-A690-5A3018F49534}" dt="2017-11-08T01:06:13.337" v="11"/>
          <ac:picMkLst>
            <pc:docMk/>
            <pc:sldMk cId="1141030851" sldId="267"/>
            <ac:picMk id="102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B76D7AD-BAEB-4F39-98AE-74680199D936}" type="datetimeFigureOut">
              <a:rPr lang="zh-CN" altLang="en-US" smtClean="0"/>
              <a:pPr/>
              <a:t>2017/11/14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70D61B-73B1-45E3-8D31-0BCA5767C6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6D7AD-BAEB-4F39-98AE-74680199D936}" type="datetimeFigureOut">
              <a:rPr lang="zh-CN" altLang="en-US" smtClean="0"/>
              <a:pPr/>
              <a:t>2017/11/14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D61B-73B1-45E3-8D31-0BCA5767C6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229600" cy="922114"/>
          </a:xfrm>
        </p:spPr>
        <p:txBody>
          <a:bodyPr>
            <a:normAutofit/>
          </a:bodyPr>
          <a:lstStyle/>
          <a:p>
            <a:r>
              <a:rPr lang="en-US" altLang="zh-CN" sz="2800" dirty="0">
                <a:solidFill>
                  <a:srgbClr val="0070C0"/>
                </a:solidFill>
                <a:latin typeface="华文仿宋" panose="02010600040101010101" pitchFamily="2" charset="-122"/>
                <a:ea typeface="华文仿宋" panose="02010600040101010101" pitchFamily="2" charset="-122"/>
                <a:cs typeface="Times New Roman" pitchFamily="18" charset="0"/>
              </a:rPr>
              <a:t>Content </a:t>
            </a:r>
            <a:r>
              <a:rPr lang="zh-CN" altLang="en-US" sz="2800" dirty="0">
                <a:solidFill>
                  <a:srgbClr val="0070C0"/>
                </a:solidFill>
                <a:latin typeface="华文仿宋" panose="02010600040101010101" pitchFamily="2" charset="-122"/>
                <a:ea typeface="华文仿宋" panose="02010600040101010101" pitchFamily="2" charset="-122"/>
                <a:cs typeface="Times New Roman" pitchFamily="18" charset="0"/>
              </a:rPr>
              <a:t>目录</a:t>
            </a:r>
          </a:p>
        </p:txBody>
      </p:sp>
      <p:sp>
        <p:nvSpPr>
          <p:cNvPr id="5" name="内容占位符 4"/>
          <p:cNvSpPr>
            <a:spLocks noGrp="1"/>
          </p:cNvSpPr>
          <p:nvPr>
            <p:ph idx="1"/>
          </p:nvPr>
        </p:nvSpPr>
        <p:spPr/>
        <p:txBody>
          <a:bodyPr>
            <a:normAutofit/>
          </a:bodyPr>
          <a:lstStyle/>
          <a:p>
            <a:pPr marL="457200" indent="-457200">
              <a:buFont typeface="+mj-lt"/>
              <a:buAutoNum type="arabicPeriod"/>
            </a:pPr>
            <a:r>
              <a:rPr lang="en-US" sz="2400" dirty="0">
                <a:solidFill>
                  <a:srgbClr val="0070C0"/>
                </a:solidFill>
                <a:latin typeface="华文仿宋" panose="02010600040101010101" pitchFamily="2" charset="-122"/>
                <a:ea typeface="华文仿宋" panose="02010600040101010101" pitchFamily="2" charset="-122"/>
                <a:cs typeface="Times New Roman" pitchFamily="18" charset="0"/>
              </a:rPr>
              <a:t>Company Profile  </a:t>
            </a:r>
            <a:r>
              <a:rPr lang="zh-CN" altLang="en-US" sz="2400" dirty="0">
                <a:solidFill>
                  <a:srgbClr val="0070C0"/>
                </a:solidFill>
                <a:latin typeface="华文仿宋" panose="02010600040101010101" pitchFamily="2" charset="-122"/>
                <a:ea typeface="华文仿宋" panose="02010600040101010101" pitchFamily="2" charset="-122"/>
                <a:cs typeface="Times New Roman" pitchFamily="18" charset="0"/>
              </a:rPr>
              <a:t>赫霖得</a:t>
            </a:r>
            <a:r>
              <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2400" dirty="0">
                <a:solidFill>
                  <a:srgbClr val="0070C0"/>
                </a:solidFill>
                <a:latin typeface="华文仿宋" panose="02010600040101010101" pitchFamily="2" charset="-122"/>
                <a:ea typeface="华文仿宋" panose="02010600040101010101" pitchFamily="2" charset="-122"/>
                <a:cs typeface="Times New Roman" pitchFamily="18" charset="0"/>
              </a:rPr>
              <a:t>上海</a:t>
            </a:r>
            <a:r>
              <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2400">
                <a:solidFill>
                  <a:srgbClr val="0070C0"/>
                </a:solidFill>
                <a:latin typeface="华文仿宋" panose="02010600040101010101" pitchFamily="2" charset="-122"/>
                <a:ea typeface="华文仿宋" panose="02010600040101010101" pitchFamily="2" charset="-122"/>
                <a:cs typeface="Times New Roman" pitchFamily="18" charset="0"/>
              </a:rPr>
              <a:t>贸易有限公司简介</a:t>
            </a:r>
            <a:endParaRPr lang="en-US" sz="2400" dirty="0">
              <a:solidFill>
                <a:srgbClr val="0070C0"/>
              </a:solidFill>
              <a:latin typeface="华文仿宋" panose="02010600040101010101" pitchFamily="2" charset="-122"/>
              <a:ea typeface="华文仿宋" panose="02010600040101010101" pitchFamily="2" charset="-122"/>
              <a:cs typeface="Times New Roman" pitchFamily="18" charset="0"/>
            </a:endParaRPr>
          </a:p>
          <a:p>
            <a:pPr marL="457200" indent="-457200">
              <a:buFont typeface="+mj-lt"/>
              <a:buAutoNum type="arabicPeriod"/>
            </a:pPr>
            <a:r>
              <a:rPr lang="en-US" altLang="zh-CN" sz="2400" dirty="0">
                <a:solidFill>
                  <a:srgbClr val="0070C0"/>
                </a:solidFill>
                <a:latin typeface="华文仿宋" pitchFamily="2" charset="-122"/>
                <a:ea typeface="华文仿宋" pitchFamily="2" charset="-122"/>
                <a:cs typeface="Times New Roman" pitchFamily="18" charset="0"/>
              </a:rPr>
              <a:t>Organization Chart </a:t>
            </a:r>
            <a:r>
              <a:rPr lang="zh-CN" altLang="en-US" sz="2400" dirty="0">
                <a:solidFill>
                  <a:srgbClr val="0070C0"/>
                </a:solidFill>
                <a:latin typeface="华文仿宋" pitchFamily="2" charset="-122"/>
                <a:ea typeface="华文仿宋" pitchFamily="2" charset="-122"/>
                <a:cs typeface="Times New Roman" pitchFamily="18" charset="0"/>
              </a:rPr>
              <a:t>组织架构</a:t>
            </a:r>
            <a:endPar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endParaRPr>
          </a:p>
          <a:p>
            <a:pPr marL="457200" indent="-457200">
              <a:buFont typeface="+mj-lt"/>
              <a:buAutoNum type="arabicPeriod"/>
            </a:pPr>
            <a:r>
              <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rPr>
              <a:t>Main Market to Serve / Segments </a:t>
            </a:r>
            <a:r>
              <a:rPr lang="zh-CN" altLang="en-US" sz="2400" dirty="0">
                <a:solidFill>
                  <a:srgbClr val="0070C0"/>
                </a:solidFill>
                <a:latin typeface="华文仿宋" panose="02010600040101010101" pitchFamily="2" charset="-122"/>
                <a:ea typeface="华文仿宋" panose="02010600040101010101" pitchFamily="2" charset="-122"/>
                <a:cs typeface="Times New Roman" pitchFamily="18" charset="0"/>
              </a:rPr>
              <a:t>主要服务市场</a:t>
            </a:r>
            <a:r>
              <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2400" dirty="0">
                <a:solidFill>
                  <a:srgbClr val="0070C0"/>
                </a:solidFill>
                <a:latin typeface="华文仿宋" panose="02010600040101010101" pitchFamily="2" charset="-122"/>
                <a:ea typeface="华文仿宋" panose="02010600040101010101" pitchFamily="2" charset="-122"/>
                <a:cs typeface="Times New Roman" pitchFamily="18" charset="0"/>
              </a:rPr>
              <a:t>行业</a:t>
            </a:r>
            <a:endPar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endParaRPr>
          </a:p>
          <a:p>
            <a:pPr marL="457200" indent="-457200">
              <a:buFont typeface="+mj-lt"/>
              <a:buAutoNum type="arabicPeriod"/>
            </a:pPr>
            <a:r>
              <a:rPr lang="en-US" altLang="zh-CN" sz="2400" dirty="0">
                <a:solidFill>
                  <a:srgbClr val="0070C0"/>
                </a:solidFill>
                <a:latin typeface="华文仿宋" panose="02010600040101010101" pitchFamily="2" charset="-122"/>
                <a:ea typeface="华文仿宋" panose="02010600040101010101" pitchFamily="2" charset="-122"/>
              </a:rPr>
              <a:t>Main Product Lines To Service To Our Customers </a:t>
            </a:r>
            <a:r>
              <a:rPr lang="zh-CN" altLang="en-US" sz="2400" dirty="0">
                <a:solidFill>
                  <a:srgbClr val="0070C0"/>
                </a:solidFill>
                <a:latin typeface="华文仿宋" panose="02010600040101010101" pitchFamily="2" charset="-122"/>
                <a:ea typeface="华文仿宋" panose="02010600040101010101" pitchFamily="2" charset="-122"/>
              </a:rPr>
              <a:t>主要销售的产品及其品牌</a:t>
            </a:r>
            <a:endPar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85728"/>
            <a:ext cx="7658128" cy="571504"/>
          </a:xfrm>
        </p:spPr>
        <p:txBody>
          <a:bodyPr>
            <a:normAutofit/>
          </a:bodyPr>
          <a:lstStyle/>
          <a:p>
            <a:r>
              <a:rPr lang="en-US" sz="2400" dirty="0">
                <a:solidFill>
                  <a:srgbClr val="0070C0"/>
                </a:solidFill>
                <a:latin typeface="华文仿宋" panose="02010600040101010101" pitchFamily="2" charset="-122"/>
                <a:ea typeface="华文仿宋" panose="02010600040101010101" pitchFamily="2" charset="-122"/>
                <a:cs typeface="Times New Roman" pitchFamily="18" charset="0"/>
              </a:rPr>
              <a:t>Company </a:t>
            </a:r>
            <a:r>
              <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rPr>
              <a:t>P</a:t>
            </a:r>
            <a:r>
              <a:rPr lang="en-US" sz="2400" dirty="0">
                <a:solidFill>
                  <a:srgbClr val="0070C0"/>
                </a:solidFill>
                <a:latin typeface="华文仿宋" panose="02010600040101010101" pitchFamily="2" charset="-122"/>
                <a:ea typeface="华文仿宋" panose="02010600040101010101" pitchFamily="2" charset="-122"/>
                <a:cs typeface="Times New Roman" pitchFamily="18" charset="0"/>
              </a:rPr>
              <a:t>rofile </a:t>
            </a:r>
            <a:r>
              <a:rPr lang="zh-CN" altLang="en-US" sz="2400" dirty="0">
                <a:solidFill>
                  <a:srgbClr val="0070C0"/>
                </a:solidFill>
                <a:latin typeface="华文仿宋" panose="02010600040101010101" pitchFamily="2" charset="-122"/>
                <a:ea typeface="华文仿宋" panose="02010600040101010101" pitchFamily="2" charset="-122"/>
                <a:cs typeface="Times New Roman" pitchFamily="18" charset="0"/>
              </a:rPr>
              <a:t>公司简介</a:t>
            </a:r>
            <a:endParaRPr lang="en-US" altLang="zh-CN" sz="2400" dirty="0">
              <a:solidFill>
                <a:srgbClr val="0070C0"/>
              </a:solidFill>
              <a:latin typeface="华文仿宋" panose="02010600040101010101" pitchFamily="2" charset="-122"/>
              <a:ea typeface="华文仿宋" panose="02010600040101010101" pitchFamily="2" charset="-122"/>
              <a:cs typeface="Times New Roman" pitchFamily="18" charset="0"/>
            </a:endParaRPr>
          </a:p>
        </p:txBody>
      </p:sp>
      <p:sp>
        <p:nvSpPr>
          <p:cNvPr id="3" name="内容占位符 2"/>
          <p:cNvSpPr>
            <a:spLocks noGrp="1"/>
          </p:cNvSpPr>
          <p:nvPr>
            <p:ph idx="1"/>
          </p:nvPr>
        </p:nvSpPr>
        <p:spPr>
          <a:xfrm>
            <a:off x="428596" y="1142984"/>
            <a:ext cx="8286808" cy="5429288"/>
          </a:xfrm>
        </p:spPr>
        <p:txBody>
          <a:bodyPr>
            <a:noAutofit/>
          </a:bodyPr>
          <a:lstStyle/>
          <a:p>
            <a:pPr marL="0" indent="0">
              <a:buNone/>
            </a:pPr>
            <a:endParaRPr lang="zh-CN" altLang="en-US" sz="1600" dirty="0">
              <a:solidFill>
                <a:srgbClr val="0070C0"/>
              </a:solidFill>
              <a:latin typeface="华文仿宋" panose="02010600040101010101" pitchFamily="2" charset="-122"/>
              <a:ea typeface="华文仿宋" panose="02010600040101010101" pitchFamily="2" charset="-122"/>
              <a:cs typeface="Times New Roman" pitchFamily="18" charset="0"/>
            </a:endParaRPr>
          </a:p>
          <a:p>
            <a:r>
              <a:rPr lang="en-US" altLang="zh-CN" sz="1600" dirty="0">
                <a:solidFill>
                  <a:srgbClr val="0070C0"/>
                </a:solidFill>
                <a:latin typeface="华文仿宋" panose="02010600040101010101" pitchFamily="2" charset="-122"/>
                <a:ea typeface="华文仿宋" panose="02010600040101010101" pitchFamily="2" charset="-122"/>
                <a:cs typeface="Times New Roman" pitchFamily="18" charset="0"/>
              </a:rPr>
              <a:t>CN Full Name</a:t>
            </a:r>
            <a:r>
              <a:rPr lang="zh-CN" altLang="en-US" sz="1600" dirty="0">
                <a:solidFill>
                  <a:srgbClr val="0070C0"/>
                </a:solidFill>
                <a:latin typeface="华文仿宋" panose="02010600040101010101" pitchFamily="2" charset="-122"/>
                <a:ea typeface="华文仿宋" panose="02010600040101010101" pitchFamily="2" charset="-122"/>
                <a:cs typeface="Times New Roman" pitchFamily="18" charset="0"/>
              </a:rPr>
              <a:t>  赫霖得</a:t>
            </a:r>
            <a:r>
              <a:rPr lang="en-US" altLang="zh-CN" sz="1600"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1600" dirty="0">
                <a:solidFill>
                  <a:srgbClr val="0070C0"/>
                </a:solidFill>
                <a:latin typeface="华文仿宋" panose="02010600040101010101" pitchFamily="2" charset="-122"/>
                <a:ea typeface="华文仿宋" panose="02010600040101010101" pitchFamily="2" charset="-122"/>
                <a:cs typeface="Times New Roman" pitchFamily="18" charset="0"/>
              </a:rPr>
              <a:t>上海</a:t>
            </a:r>
            <a:r>
              <a:rPr lang="en-US" altLang="zh-CN" sz="1600"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1600" dirty="0">
                <a:solidFill>
                  <a:srgbClr val="0070C0"/>
                </a:solidFill>
                <a:latin typeface="华文仿宋" panose="02010600040101010101" pitchFamily="2" charset="-122"/>
                <a:ea typeface="华文仿宋" panose="02010600040101010101" pitchFamily="2" charset="-122"/>
                <a:cs typeface="Times New Roman" pitchFamily="18" charset="0"/>
              </a:rPr>
              <a:t>贸易有限公司</a:t>
            </a:r>
          </a:p>
          <a:p>
            <a:r>
              <a:rPr lang="en-US" altLang="zh-CN" sz="1600" dirty="0">
                <a:solidFill>
                  <a:srgbClr val="0070C0"/>
                </a:solidFill>
                <a:latin typeface="华文仿宋" panose="02010600040101010101" pitchFamily="2" charset="-122"/>
                <a:ea typeface="华文仿宋" panose="02010600040101010101" pitchFamily="2" charset="-122"/>
                <a:cs typeface="Times New Roman" pitchFamily="18" charset="0"/>
              </a:rPr>
              <a:t>EN Full Name</a:t>
            </a:r>
            <a:r>
              <a:rPr lang="zh-CN" altLang="en-US" sz="1600" dirty="0">
                <a:solidFill>
                  <a:srgbClr val="0070C0"/>
                </a:solidFill>
                <a:latin typeface="华文仿宋" panose="02010600040101010101" pitchFamily="2" charset="-122"/>
                <a:ea typeface="华文仿宋" panose="02010600040101010101" pitchFamily="2" charset="-122"/>
                <a:cs typeface="Times New Roman" pitchFamily="18" charset="0"/>
              </a:rPr>
              <a:t>   </a:t>
            </a:r>
            <a:r>
              <a:rPr lang="en-US" altLang="zh-CN" sz="1600" dirty="0" err="1">
                <a:solidFill>
                  <a:srgbClr val="0070C0"/>
                </a:solidFill>
                <a:latin typeface="华文仿宋" panose="02010600040101010101" pitchFamily="2" charset="-122"/>
                <a:ea typeface="华文仿宋" panose="02010600040101010101" pitchFamily="2" charset="-122"/>
                <a:cs typeface="Times New Roman" pitchFamily="18" charset="0"/>
              </a:rPr>
              <a:t>Heilind</a:t>
            </a:r>
            <a:r>
              <a:rPr lang="en-US" altLang="zh-CN" sz="1600" dirty="0">
                <a:solidFill>
                  <a:srgbClr val="0070C0"/>
                </a:solidFill>
                <a:latin typeface="华文仿宋" panose="02010600040101010101" pitchFamily="2" charset="-122"/>
                <a:ea typeface="华文仿宋" panose="02010600040101010101" pitchFamily="2" charset="-122"/>
                <a:cs typeface="Times New Roman" pitchFamily="18" charset="0"/>
              </a:rPr>
              <a:t>(Shanghai) Trading Ltd.</a:t>
            </a:r>
          </a:p>
          <a:p>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赫霖得是一家专业从事</a:t>
            </a:r>
            <a:r>
              <a:rPr lang="en-US" altLang="zh-CN" sz="1400" dirty="0" smtClean="0">
                <a:solidFill>
                  <a:srgbClr val="0070C0"/>
                </a:solidFill>
                <a:latin typeface="华文仿宋" panose="02010600040101010101" pitchFamily="2" charset="-122"/>
                <a:ea typeface="华文仿宋" panose="02010600040101010101" pitchFamily="2" charset="-122"/>
                <a:cs typeface="Times New Roman" pitchFamily="18" charset="0"/>
              </a:rPr>
              <a:t>Molex</a:t>
            </a:r>
            <a:r>
              <a:rPr lang="en-US" altLang="zh-CN" sz="1400" dirty="0" smtClean="0">
                <a:solidFill>
                  <a:srgbClr val="0070C0"/>
                </a:solidFill>
                <a:latin typeface="华文仿宋" panose="02010600040101010101" pitchFamily="2" charset="-122"/>
                <a:ea typeface="华文仿宋" panose="02010600040101010101" pitchFamily="2" charset="-122"/>
                <a:cs typeface="Times New Roman" pitchFamily="18" charset="0"/>
              </a:rPr>
              <a:t>, TE, </a:t>
            </a:r>
            <a:r>
              <a:rPr lang="en-US" altLang="zh-CN" sz="1400" dirty="0" err="1" smtClean="0">
                <a:solidFill>
                  <a:srgbClr val="0070C0"/>
                </a:solidFill>
                <a:latin typeface="华文仿宋" panose="02010600040101010101" pitchFamily="2" charset="-122"/>
                <a:ea typeface="华文仿宋" panose="02010600040101010101" pitchFamily="2" charset="-122"/>
                <a:cs typeface="Times New Roman" pitchFamily="18" charset="0"/>
              </a:rPr>
              <a:t>Foxconn</a:t>
            </a:r>
            <a:r>
              <a:rPr lang="zh-CN" altLang="en-US" sz="1400" dirty="0" smtClean="0">
                <a:solidFill>
                  <a:srgbClr val="0070C0"/>
                </a:solidFill>
                <a:latin typeface="华文仿宋" panose="02010600040101010101" pitchFamily="2" charset="-122"/>
                <a:ea typeface="华文仿宋" panose="02010600040101010101" pitchFamily="2" charset="-122"/>
                <a:cs typeface="Times New Roman" pitchFamily="18" charset="0"/>
              </a:rPr>
              <a:t>连接器</a:t>
            </a:r>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的代理经销公司，公司于</a:t>
            </a:r>
            <a:r>
              <a:rPr lang="en-US" altLang="zh-CN" sz="1400" dirty="0">
                <a:solidFill>
                  <a:srgbClr val="0070C0"/>
                </a:solidFill>
                <a:latin typeface="华文仿宋" panose="02010600040101010101" pitchFamily="2" charset="-122"/>
                <a:ea typeface="华文仿宋" panose="02010600040101010101" pitchFamily="2" charset="-122"/>
                <a:cs typeface="Times New Roman" pitchFamily="18" charset="0"/>
              </a:rPr>
              <a:t>2014</a:t>
            </a:r>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年在上海注册成立，经营网络遍布上海、浙江、江苏以及华北地区等地，拥有丰富的市场营销经验。公司秉承为客户创造价值，为社会创造财富的经营理念，以产品优良、服务迅捷、财务诚信的经营方针，竭诚为广大客户提供全方位的电子元器件产品解决方案。</a:t>
            </a:r>
            <a:endParaRPr lang="en-US" altLang="zh-CN" sz="1400" dirty="0">
              <a:solidFill>
                <a:srgbClr val="0070C0"/>
              </a:solidFill>
              <a:latin typeface="华文仿宋" panose="02010600040101010101" pitchFamily="2" charset="-122"/>
              <a:ea typeface="华文仿宋" panose="02010600040101010101" pitchFamily="2" charset="-122"/>
              <a:cs typeface="Times New Roman" pitchFamily="18" charset="0"/>
            </a:endParaRPr>
          </a:p>
          <a:p>
            <a:r>
              <a:rPr lang="zh-CN" altLang="en-US" sz="1600" b="1" dirty="0">
                <a:solidFill>
                  <a:srgbClr val="0070C0"/>
                </a:solidFill>
                <a:latin typeface="华文仿宋" panose="02010600040101010101" pitchFamily="2" charset="-122"/>
                <a:ea typeface="华文仿宋" panose="02010600040101010101" pitchFamily="2" charset="-122"/>
                <a:cs typeface="Times New Roman" pitchFamily="18" charset="0"/>
              </a:rPr>
              <a:t>客户服务理念</a:t>
            </a:r>
            <a:r>
              <a:rPr lang="en-US" altLang="zh-CN" sz="1600" b="1" dirty="0">
                <a:solidFill>
                  <a:srgbClr val="0070C0"/>
                </a:solidFill>
                <a:latin typeface="华文仿宋" panose="02010600040101010101" pitchFamily="2" charset="-122"/>
                <a:ea typeface="华文仿宋" panose="02010600040101010101" pitchFamily="2" charset="-122"/>
                <a:cs typeface="Times New Roman" pitchFamily="18" charset="0"/>
              </a:rPr>
              <a:t>/Customer Service Mind</a:t>
            </a:r>
          </a:p>
          <a:p>
            <a:r>
              <a:rPr lang="zh-CN" altLang="en-US" sz="1400" b="1" dirty="0">
                <a:solidFill>
                  <a:srgbClr val="0070C0"/>
                </a:solidFill>
                <a:latin typeface="华文仿宋" panose="02010600040101010101" pitchFamily="2" charset="-122"/>
                <a:ea typeface="华文仿宋" panose="02010600040101010101" pitchFamily="2" charset="-122"/>
                <a:cs typeface="Times New Roman" pitchFamily="18" charset="0"/>
              </a:rPr>
              <a:t>增值</a:t>
            </a:r>
            <a:r>
              <a:rPr lang="en-US" altLang="zh-CN" sz="1400" b="1"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1400" b="1" dirty="0">
                <a:solidFill>
                  <a:srgbClr val="0070C0"/>
                </a:solidFill>
                <a:latin typeface="华文仿宋" panose="02010600040101010101" pitchFamily="2" charset="-122"/>
                <a:ea typeface="华文仿宋" panose="02010600040101010101" pitchFamily="2" charset="-122"/>
                <a:cs typeface="Times New Roman" pitchFamily="18" charset="0"/>
              </a:rPr>
              <a:t>快捷</a:t>
            </a:r>
            <a:r>
              <a:rPr lang="en-US" altLang="zh-CN" sz="1400" b="1"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1400" b="1" dirty="0">
                <a:solidFill>
                  <a:srgbClr val="0070C0"/>
                </a:solidFill>
                <a:latin typeface="华文仿宋" panose="02010600040101010101" pitchFamily="2" charset="-122"/>
                <a:ea typeface="华文仿宋" panose="02010600040101010101" pitchFamily="2" charset="-122"/>
                <a:cs typeface="Times New Roman" pitchFamily="18" charset="0"/>
              </a:rPr>
              <a:t>高效</a:t>
            </a:r>
            <a:r>
              <a:rPr lang="en-US" altLang="zh-CN" sz="1400" b="1" dirty="0">
                <a:solidFill>
                  <a:srgbClr val="0070C0"/>
                </a:solidFill>
                <a:latin typeface="华文仿宋" panose="02010600040101010101" pitchFamily="2" charset="-122"/>
                <a:ea typeface="华文仿宋" panose="02010600040101010101" pitchFamily="2" charset="-122"/>
                <a:cs typeface="Times New Roman" pitchFamily="18" charset="0"/>
              </a:rPr>
              <a:t>,</a:t>
            </a:r>
            <a:r>
              <a:rPr lang="zh-CN" altLang="en-US" sz="1400" b="1" dirty="0">
                <a:solidFill>
                  <a:srgbClr val="0070C0"/>
                </a:solidFill>
                <a:latin typeface="华文仿宋" panose="02010600040101010101" pitchFamily="2" charset="-122"/>
                <a:ea typeface="华文仿宋" panose="02010600040101010101" pitchFamily="2" charset="-122"/>
                <a:cs typeface="Times New Roman" pitchFamily="18" charset="0"/>
              </a:rPr>
              <a:t>细致，满意</a:t>
            </a:r>
            <a:endPar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endParaRPr>
          </a:p>
          <a:p>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售前向客户了解产品应用及用途。</a:t>
            </a:r>
          </a:p>
          <a:p>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售中认真对待，帮助或推荐客户适当型号，处理合同，提供安装指导和技术支持</a:t>
            </a:r>
            <a:r>
              <a:rPr lang="en-US" altLang="zh-CN" sz="1400" dirty="0">
                <a:solidFill>
                  <a:srgbClr val="0070C0"/>
                </a:solidFill>
                <a:latin typeface="华文仿宋" panose="02010600040101010101" pitchFamily="2" charset="-122"/>
                <a:ea typeface="华文仿宋" panose="02010600040101010101" pitchFamily="2" charset="-122"/>
                <a:cs typeface="Times New Roman" pitchFamily="18" charset="0"/>
              </a:rPr>
              <a:t>.</a:t>
            </a:r>
            <a:endPar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endParaRPr>
          </a:p>
          <a:p>
            <a:r>
              <a:rPr lang="zh-CN" altLang="en-US" sz="1400" dirty="0">
                <a:solidFill>
                  <a:srgbClr val="0070C0"/>
                </a:solidFill>
                <a:latin typeface="华文仿宋" panose="02010600040101010101" pitchFamily="2" charset="-122"/>
                <a:ea typeface="华文仿宋" panose="02010600040101010101" pitchFamily="2" charset="-122"/>
                <a:cs typeface="Times New Roman" pitchFamily="18" charset="0"/>
              </a:rPr>
              <a:t>售后妥善处理客户投诉，做到让客户满意。</a:t>
            </a:r>
            <a:endParaRPr lang="en-US" altLang="zh-CN" sz="1400" dirty="0">
              <a:solidFill>
                <a:srgbClr val="0070C0"/>
              </a:solidFill>
              <a:latin typeface="华文仿宋" panose="02010600040101010101" pitchFamily="2" charset="-122"/>
              <a:ea typeface="华文仿宋" panose="02010600040101010101" pitchFamily="2" charset="-122"/>
              <a:cs typeface="Times New Roman" pitchFamily="18" charset="0"/>
            </a:endParaRPr>
          </a:p>
          <a:p>
            <a:r>
              <a:rPr lang="zh-CN" altLang="en-US" sz="1400" b="1" dirty="0">
                <a:solidFill>
                  <a:srgbClr val="0070C0"/>
                </a:solidFill>
                <a:latin typeface="华文仿宋" panose="02010600040101010101" pitchFamily="2" charset="-122"/>
                <a:ea typeface="华文仿宋" panose="02010600040101010101" pitchFamily="2" charset="-122"/>
              </a:rPr>
              <a:t>为“合作伙伴”创造价值</a:t>
            </a:r>
            <a:endParaRPr lang="zh-CN" altLang="en-US" sz="1400" dirty="0">
              <a:solidFill>
                <a:srgbClr val="0070C0"/>
              </a:solidFill>
              <a:latin typeface="华文仿宋" panose="02010600040101010101" pitchFamily="2" charset="-122"/>
              <a:ea typeface="华文仿宋" panose="02010600040101010101" pitchFamily="2" charset="-122"/>
            </a:endParaRPr>
          </a:p>
          <a:p>
            <a:r>
              <a:rPr lang="zh-CN" altLang="en-US" sz="1400" dirty="0">
                <a:solidFill>
                  <a:srgbClr val="0070C0"/>
                </a:solidFill>
                <a:latin typeface="华文仿宋" panose="02010600040101010101" pitchFamily="2" charset="-122"/>
                <a:ea typeface="华文仿宋" panose="02010600040101010101" pitchFamily="2" charset="-122"/>
              </a:rPr>
              <a:t>本公司认为客户、供应商、公司股东、公司员工等一切和自身有合作关系的单位和个人都是自己的合作伙伴，并只有通过努力为合作伙伴创造价值，才能体现自身的价值并获得发展和成功</a:t>
            </a:r>
          </a:p>
          <a:p>
            <a:r>
              <a:rPr lang="zh-CN" altLang="en-US" sz="1400" b="1" dirty="0">
                <a:solidFill>
                  <a:srgbClr val="0070C0"/>
                </a:solidFill>
                <a:latin typeface="华文仿宋" panose="02010600040101010101" pitchFamily="2" charset="-122"/>
                <a:ea typeface="华文仿宋" panose="02010600040101010101" pitchFamily="2" charset="-122"/>
              </a:rPr>
              <a:t>诚信、创新、宽容、服务</a:t>
            </a:r>
            <a:endParaRPr lang="zh-CN" altLang="en-US" sz="1400" dirty="0">
              <a:solidFill>
                <a:srgbClr val="0070C0"/>
              </a:solidFill>
              <a:latin typeface="华文仿宋" panose="02010600040101010101" pitchFamily="2" charset="-122"/>
              <a:ea typeface="华文仿宋" panose="02010600040101010101" pitchFamily="2" charset="-122"/>
            </a:endParaRPr>
          </a:p>
          <a:p>
            <a:r>
              <a:rPr lang="zh-CN" altLang="en-US" sz="1400" dirty="0">
                <a:solidFill>
                  <a:srgbClr val="0070C0"/>
                </a:solidFill>
                <a:latin typeface="华文仿宋" panose="02010600040101010101" pitchFamily="2" charset="-122"/>
                <a:ea typeface="华文仿宋" panose="02010600040101010101" pitchFamily="2" charset="-122"/>
              </a:rPr>
              <a:t>本公司坚持诚信是一切合作的基础，创新是发展事业的利器，宽容是解决问题的前提，服务是创造价值的根本。</a:t>
            </a:r>
            <a:endParaRPr lang="en-US" altLang="zh-CN" sz="1400" dirty="0">
              <a:solidFill>
                <a:srgbClr val="0070C0"/>
              </a:solidFill>
              <a:latin typeface="华文仿宋" panose="02010600040101010101" pitchFamily="2" charset="-122"/>
              <a:ea typeface="华文仿宋" panose="02010600040101010101" pitchFamily="2" charset="-122"/>
              <a:cs typeface="Times New Roman" pitchFamily="18" charset="0"/>
            </a:endParaRPr>
          </a:p>
          <a:p>
            <a:endParaRPr lang="zh-CN" altLang="en-US" sz="1200" dirty="0">
              <a:solidFill>
                <a:srgbClr val="0070C0"/>
              </a:solidFill>
              <a:latin typeface="Plantagenet Cherokee" panose="02020602070100000000" pitchFamily="18" charset="0"/>
              <a:ea typeface="华文仿宋" pitchFamily="2" charset="-122"/>
              <a:cs typeface="Times New Roman" pitchFamily="18" charset="0"/>
            </a:endParaRPr>
          </a:p>
          <a:p>
            <a:endParaRPr lang="zh-CN"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857403"/>
          </a:xfrm>
        </p:spPr>
        <p:txBody>
          <a:bodyPr>
            <a:normAutofit lnSpcReduction="10000"/>
          </a:bodyPr>
          <a:lstStyle/>
          <a:p>
            <a:r>
              <a:rPr lang="en-US" altLang="zh-CN" sz="1800" dirty="0">
                <a:solidFill>
                  <a:srgbClr val="0070C0"/>
                </a:solidFill>
                <a:latin typeface="华文仿宋" pitchFamily="2" charset="-122"/>
                <a:ea typeface="华文仿宋" pitchFamily="2" charset="-122"/>
              </a:rPr>
              <a:t>The Sales Revenue is RMB 15.32 Million in CY2015 exclude VAT</a:t>
            </a:r>
          </a:p>
          <a:p>
            <a:r>
              <a:rPr lang="en-US" altLang="zh-CN" sz="1800" dirty="0">
                <a:solidFill>
                  <a:srgbClr val="0070C0"/>
                </a:solidFill>
                <a:latin typeface="华文仿宋" pitchFamily="2" charset="-122"/>
                <a:ea typeface="华文仿宋" pitchFamily="2" charset="-122"/>
              </a:rPr>
              <a:t>2015</a:t>
            </a:r>
            <a:r>
              <a:rPr lang="zh-CN" altLang="en-US" sz="1800" dirty="0">
                <a:solidFill>
                  <a:srgbClr val="0070C0"/>
                </a:solidFill>
                <a:latin typeface="华文仿宋" pitchFamily="2" charset="-122"/>
                <a:ea typeface="华文仿宋" pitchFamily="2" charset="-122"/>
              </a:rPr>
              <a:t>年完成销售额为人民币</a:t>
            </a:r>
            <a:r>
              <a:rPr lang="en-US" altLang="zh-CN" sz="1800" dirty="0">
                <a:solidFill>
                  <a:srgbClr val="0070C0"/>
                </a:solidFill>
                <a:latin typeface="华文仿宋" pitchFamily="2" charset="-122"/>
                <a:ea typeface="华文仿宋" pitchFamily="2" charset="-122"/>
              </a:rPr>
              <a:t>1532</a:t>
            </a:r>
            <a:r>
              <a:rPr lang="zh-CN" altLang="en-US" sz="1800" dirty="0">
                <a:solidFill>
                  <a:srgbClr val="0070C0"/>
                </a:solidFill>
                <a:latin typeface="华文仿宋" pitchFamily="2" charset="-122"/>
                <a:ea typeface="华文仿宋" pitchFamily="2" charset="-122"/>
              </a:rPr>
              <a:t>万不含税</a:t>
            </a:r>
            <a:endParaRPr lang="en-US" altLang="zh-CN" sz="1800" dirty="0">
              <a:solidFill>
                <a:srgbClr val="0070C0"/>
              </a:solidFill>
              <a:latin typeface="华文仿宋" pitchFamily="2" charset="-122"/>
              <a:ea typeface="华文仿宋" pitchFamily="2" charset="-122"/>
            </a:endParaRPr>
          </a:p>
          <a:p>
            <a:r>
              <a:rPr lang="en-US" altLang="zh-CN" sz="1800" dirty="0">
                <a:solidFill>
                  <a:srgbClr val="0070C0"/>
                </a:solidFill>
                <a:latin typeface="华文仿宋" pitchFamily="2" charset="-122"/>
                <a:ea typeface="华文仿宋" pitchFamily="2" charset="-122"/>
              </a:rPr>
              <a:t>We have goal of Sales Revenue RMB 23.5 Million in CY2016</a:t>
            </a:r>
          </a:p>
          <a:p>
            <a:r>
              <a:rPr lang="zh-CN" altLang="en-US" sz="1800" dirty="0">
                <a:solidFill>
                  <a:srgbClr val="0070C0"/>
                </a:solidFill>
                <a:latin typeface="华文仿宋" pitchFamily="2" charset="-122"/>
                <a:ea typeface="华文仿宋" pitchFamily="2" charset="-122"/>
              </a:rPr>
              <a:t>我们</a:t>
            </a:r>
            <a:r>
              <a:rPr lang="en-US" altLang="zh-CN" sz="1800" dirty="0">
                <a:solidFill>
                  <a:srgbClr val="0070C0"/>
                </a:solidFill>
                <a:latin typeface="华文仿宋" pitchFamily="2" charset="-122"/>
                <a:ea typeface="华文仿宋" pitchFamily="2" charset="-122"/>
              </a:rPr>
              <a:t>2016</a:t>
            </a:r>
            <a:r>
              <a:rPr lang="zh-CN" altLang="en-US" sz="1800" dirty="0">
                <a:solidFill>
                  <a:srgbClr val="0070C0"/>
                </a:solidFill>
                <a:latin typeface="华文仿宋" pitchFamily="2" charset="-122"/>
                <a:ea typeface="华文仿宋" pitchFamily="2" charset="-122"/>
              </a:rPr>
              <a:t>年目标销售额为人民币</a:t>
            </a:r>
            <a:r>
              <a:rPr lang="en-US" altLang="zh-CN" sz="1800" dirty="0">
                <a:solidFill>
                  <a:srgbClr val="0070C0"/>
                </a:solidFill>
                <a:latin typeface="华文仿宋" pitchFamily="2" charset="-122"/>
                <a:ea typeface="华文仿宋" pitchFamily="2" charset="-122"/>
              </a:rPr>
              <a:t>2350</a:t>
            </a:r>
            <a:r>
              <a:rPr lang="zh-CN" altLang="en-US" sz="1800" dirty="0">
                <a:solidFill>
                  <a:srgbClr val="0070C0"/>
                </a:solidFill>
                <a:latin typeface="华文仿宋" pitchFamily="2" charset="-122"/>
                <a:ea typeface="华文仿宋" pitchFamily="2" charset="-122"/>
              </a:rPr>
              <a:t>万不含税</a:t>
            </a:r>
            <a:endParaRPr lang="en-US" altLang="zh-CN" sz="1800" dirty="0">
              <a:solidFill>
                <a:srgbClr val="0070C0"/>
              </a:solidFill>
              <a:latin typeface="华文仿宋" pitchFamily="2" charset="-122"/>
              <a:ea typeface="华文仿宋" pitchFamily="2" charset="-122"/>
            </a:endParaRPr>
          </a:p>
          <a:p>
            <a:r>
              <a:rPr lang="en-US" altLang="zh-CN" sz="1800" dirty="0">
                <a:solidFill>
                  <a:srgbClr val="0070C0"/>
                </a:solidFill>
                <a:latin typeface="华文仿宋" pitchFamily="2" charset="-122"/>
                <a:ea typeface="华文仿宋" pitchFamily="2" charset="-122"/>
              </a:rPr>
              <a:t>We serve OEM, ODM, EMS, CM, Harness Makers </a:t>
            </a:r>
            <a:r>
              <a:rPr lang="en-US" altLang="zh-CN" sz="1800" dirty="0" err="1">
                <a:solidFill>
                  <a:srgbClr val="0070C0"/>
                </a:solidFill>
                <a:latin typeface="华文仿宋" pitchFamily="2" charset="-122"/>
                <a:ea typeface="华文仿宋" pitchFamily="2" charset="-122"/>
              </a:rPr>
              <a:t>etc</a:t>
            </a:r>
            <a:r>
              <a:rPr lang="en-US" altLang="zh-CN" sz="1800" dirty="0">
                <a:solidFill>
                  <a:srgbClr val="0070C0"/>
                </a:solidFill>
                <a:latin typeface="华文仿宋" pitchFamily="2" charset="-122"/>
                <a:ea typeface="华文仿宋" pitchFamily="2" charset="-122"/>
              </a:rPr>
              <a:t> many kinds of customers</a:t>
            </a:r>
          </a:p>
          <a:p>
            <a:r>
              <a:rPr lang="zh-CN" altLang="en-US" sz="1800" dirty="0">
                <a:solidFill>
                  <a:srgbClr val="0070C0"/>
                </a:solidFill>
                <a:latin typeface="华文仿宋" pitchFamily="2" charset="-122"/>
                <a:ea typeface="华文仿宋" pitchFamily="2" charset="-122"/>
              </a:rPr>
              <a:t>我司服务原始设备商，原始设计商，电子制造服务商，代工厂，线束厂等多类型的客户</a:t>
            </a:r>
            <a:endParaRPr lang="en-US" altLang="zh-CN" sz="1800" dirty="0">
              <a:solidFill>
                <a:srgbClr val="0070C0"/>
              </a:solidFill>
              <a:latin typeface="华文仿宋" pitchFamily="2" charset="-122"/>
              <a:ea typeface="华文仿宋" pitchFamily="2" charset="-122"/>
            </a:endParaRPr>
          </a:p>
          <a:p>
            <a:r>
              <a:rPr lang="en-US" altLang="zh-CN" sz="1800" dirty="0">
                <a:solidFill>
                  <a:srgbClr val="0070C0"/>
                </a:solidFill>
                <a:latin typeface="华文仿宋" pitchFamily="2" charset="-122"/>
                <a:ea typeface="华文仿宋" pitchFamily="2" charset="-122"/>
              </a:rPr>
              <a:t>We focus on  Automotive &amp; Electric Vehicle, Data  Communication/Telecom, Industrial, New energy ,Power Supplier </a:t>
            </a:r>
            <a:r>
              <a:rPr lang="en-US" altLang="zh-CN" sz="1800" dirty="0" err="1">
                <a:solidFill>
                  <a:srgbClr val="0070C0"/>
                </a:solidFill>
                <a:latin typeface="华文仿宋" pitchFamily="2" charset="-122"/>
                <a:ea typeface="华文仿宋" pitchFamily="2" charset="-122"/>
              </a:rPr>
              <a:t>etc</a:t>
            </a:r>
            <a:r>
              <a:rPr lang="en-US" altLang="zh-CN" sz="1800" dirty="0">
                <a:solidFill>
                  <a:srgbClr val="0070C0"/>
                </a:solidFill>
                <a:latin typeface="华文仿宋" pitchFamily="2" charset="-122"/>
                <a:ea typeface="华文仿宋" pitchFamily="2" charset="-122"/>
              </a:rPr>
              <a:t> industry/segments</a:t>
            </a:r>
          </a:p>
          <a:p>
            <a:r>
              <a:rPr lang="zh-CN" altLang="en-US" sz="1800" dirty="0">
                <a:solidFill>
                  <a:srgbClr val="0070C0"/>
                </a:solidFill>
                <a:latin typeface="华文仿宋" pitchFamily="2" charset="-122"/>
                <a:ea typeface="华文仿宋" pitchFamily="2" charset="-122"/>
              </a:rPr>
              <a:t>我司着重于汽车包括电动汽车行业，数据通讯</a:t>
            </a:r>
            <a:r>
              <a:rPr lang="en-US" altLang="zh-CN" sz="1800" dirty="0">
                <a:solidFill>
                  <a:srgbClr val="0070C0"/>
                </a:solidFill>
                <a:latin typeface="华文仿宋" pitchFamily="2" charset="-122"/>
                <a:ea typeface="华文仿宋" pitchFamily="2" charset="-122"/>
              </a:rPr>
              <a:t>&amp;</a:t>
            </a:r>
            <a:r>
              <a:rPr lang="zh-CN" altLang="en-US" sz="1800" dirty="0">
                <a:solidFill>
                  <a:srgbClr val="0070C0"/>
                </a:solidFill>
                <a:latin typeface="华文仿宋" pitchFamily="2" charset="-122"/>
                <a:ea typeface="华文仿宋" pitchFamily="2" charset="-122"/>
              </a:rPr>
              <a:t>电信，工业，新能源及其电源供应等行业</a:t>
            </a:r>
            <a:endParaRPr lang="en-US" altLang="zh-CN" sz="1800" dirty="0">
              <a:solidFill>
                <a:srgbClr val="0070C0"/>
              </a:solidFill>
              <a:latin typeface="华文仿宋" pitchFamily="2" charset="-122"/>
              <a:ea typeface="华文仿宋" pitchFamily="2" charset="-122"/>
            </a:endParaRPr>
          </a:p>
          <a:p>
            <a:r>
              <a:rPr lang="en-US" altLang="zh-CN" sz="1800" dirty="0">
                <a:solidFill>
                  <a:srgbClr val="0070C0"/>
                </a:solidFill>
                <a:latin typeface="华文仿宋" pitchFamily="2" charset="-122"/>
                <a:ea typeface="华文仿宋" pitchFamily="2" charset="-122"/>
              </a:rPr>
              <a:t>Currently we have two sales offices which locate in Shanghai and Shenzhen,1 home offices in Beijing</a:t>
            </a:r>
          </a:p>
          <a:p>
            <a:r>
              <a:rPr lang="zh-CN" altLang="en-US" sz="1800" dirty="0">
                <a:solidFill>
                  <a:srgbClr val="0070C0"/>
                </a:solidFill>
                <a:latin typeface="华文仿宋" pitchFamily="2" charset="-122"/>
                <a:ea typeface="华文仿宋" pitchFamily="2" charset="-122"/>
              </a:rPr>
              <a:t>当前我司拥有</a:t>
            </a:r>
            <a:r>
              <a:rPr lang="en-US" altLang="zh-CN" sz="1800" dirty="0">
                <a:solidFill>
                  <a:srgbClr val="0070C0"/>
                </a:solidFill>
                <a:latin typeface="华文仿宋" pitchFamily="2" charset="-122"/>
                <a:ea typeface="华文仿宋" pitchFamily="2" charset="-122"/>
              </a:rPr>
              <a:t>2</a:t>
            </a:r>
            <a:r>
              <a:rPr lang="zh-CN" altLang="en-US" sz="1800" dirty="0">
                <a:solidFill>
                  <a:srgbClr val="0070C0"/>
                </a:solidFill>
                <a:latin typeface="华文仿宋" pitchFamily="2" charset="-122"/>
                <a:ea typeface="华文仿宋" pitchFamily="2" charset="-122"/>
              </a:rPr>
              <a:t>个销售办事处分别位于上海和深圳，</a:t>
            </a:r>
            <a:r>
              <a:rPr lang="en-US" altLang="zh-CN" sz="1800" dirty="0">
                <a:solidFill>
                  <a:srgbClr val="0070C0"/>
                </a:solidFill>
                <a:latin typeface="华文仿宋" pitchFamily="2" charset="-122"/>
                <a:ea typeface="华文仿宋" pitchFamily="2" charset="-122"/>
              </a:rPr>
              <a:t>1</a:t>
            </a:r>
            <a:r>
              <a:rPr lang="zh-CN" altLang="en-US" sz="1800" dirty="0">
                <a:solidFill>
                  <a:srgbClr val="0070C0"/>
                </a:solidFill>
                <a:latin typeface="华文仿宋" pitchFamily="2" charset="-122"/>
                <a:ea typeface="华文仿宋" pitchFamily="2" charset="-122"/>
              </a:rPr>
              <a:t>个</a:t>
            </a:r>
            <a:r>
              <a:rPr lang="en-US" altLang="zh-CN" sz="1800" dirty="0" err="1">
                <a:solidFill>
                  <a:srgbClr val="0070C0"/>
                </a:solidFill>
                <a:latin typeface="华文仿宋" pitchFamily="2" charset="-122"/>
                <a:ea typeface="华文仿宋" pitchFamily="2" charset="-122"/>
              </a:rPr>
              <a:t>Soho</a:t>
            </a:r>
            <a:r>
              <a:rPr lang="zh-CN" altLang="en-US" sz="1800" dirty="0">
                <a:solidFill>
                  <a:srgbClr val="0070C0"/>
                </a:solidFill>
                <a:latin typeface="华文仿宋" pitchFamily="2" charset="-122"/>
                <a:ea typeface="华文仿宋" pitchFamily="2" charset="-122"/>
              </a:rPr>
              <a:t>北京办公室</a:t>
            </a:r>
            <a:endParaRPr lang="en-US" altLang="zh-CN" sz="1800" dirty="0">
              <a:solidFill>
                <a:srgbClr val="0070C0"/>
              </a:solidFill>
              <a:latin typeface="华文仿宋" pitchFamily="2" charset="-122"/>
              <a:ea typeface="华文仿宋" pitchFamily="2" charset="-122"/>
            </a:endParaRPr>
          </a:p>
          <a:p>
            <a:r>
              <a:rPr lang="en-US" altLang="zh-CN" sz="1800" dirty="0">
                <a:solidFill>
                  <a:srgbClr val="0070C0"/>
                </a:solidFill>
                <a:latin typeface="华文仿宋" pitchFamily="2" charset="-122"/>
                <a:ea typeface="华文仿宋" pitchFamily="2" charset="-122"/>
              </a:rPr>
              <a:t>Currently we have total 12 employees and will increase to 15 employees in CY2016.</a:t>
            </a:r>
          </a:p>
          <a:p>
            <a:r>
              <a:rPr lang="zh-CN" altLang="en-US" sz="1800" dirty="0">
                <a:solidFill>
                  <a:srgbClr val="0070C0"/>
                </a:solidFill>
                <a:latin typeface="华文仿宋" pitchFamily="2" charset="-122"/>
                <a:ea typeface="华文仿宋" pitchFamily="2" charset="-122"/>
              </a:rPr>
              <a:t>当前我司有</a:t>
            </a:r>
            <a:r>
              <a:rPr lang="en-US" altLang="zh-CN" sz="1800" dirty="0">
                <a:solidFill>
                  <a:srgbClr val="0070C0"/>
                </a:solidFill>
                <a:latin typeface="华文仿宋" pitchFamily="2" charset="-122"/>
                <a:ea typeface="华文仿宋" pitchFamily="2" charset="-122"/>
              </a:rPr>
              <a:t>12</a:t>
            </a:r>
            <a:r>
              <a:rPr lang="zh-CN" altLang="en-US" sz="1800" dirty="0">
                <a:solidFill>
                  <a:srgbClr val="0070C0"/>
                </a:solidFill>
                <a:latin typeface="华文仿宋" pitchFamily="2" charset="-122"/>
                <a:ea typeface="华文仿宋" pitchFamily="2" charset="-122"/>
              </a:rPr>
              <a:t>个员工，有计划于</a:t>
            </a:r>
            <a:r>
              <a:rPr lang="en-US" altLang="zh-CN" sz="1800" dirty="0">
                <a:solidFill>
                  <a:srgbClr val="0070C0"/>
                </a:solidFill>
                <a:latin typeface="华文仿宋" pitchFamily="2" charset="-122"/>
                <a:ea typeface="华文仿宋" pitchFamily="2" charset="-122"/>
              </a:rPr>
              <a:t>2016</a:t>
            </a:r>
            <a:r>
              <a:rPr lang="zh-CN" altLang="en-US" sz="1800" dirty="0">
                <a:solidFill>
                  <a:srgbClr val="0070C0"/>
                </a:solidFill>
                <a:latin typeface="华文仿宋" pitchFamily="2" charset="-122"/>
                <a:ea typeface="华文仿宋" pitchFamily="2" charset="-122"/>
              </a:rPr>
              <a:t>年底增加人数到</a:t>
            </a:r>
            <a:r>
              <a:rPr lang="en-US" altLang="zh-CN" sz="1800" dirty="0">
                <a:solidFill>
                  <a:srgbClr val="0070C0"/>
                </a:solidFill>
                <a:latin typeface="华文仿宋" pitchFamily="2" charset="-122"/>
                <a:ea typeface="华文仿宋" pitchFamily="2" charset="-122"/>
              </a:rPr>
              <a:t>15</a:t>
            </a:r>
            <a:r>
              <a:rPr lang="zh-CN" altLang="en-US" sz="1800" dirty="0">
                <a:solidFill>
                  <a:srgbClr val="0070C0"/>
                </a:solidFill>
                <a:latin typeface="华文仿宋" pitchFamily="2" charset="-122"/>
                <a:ea typeface="华文仿宋" pitchFamily="2" charset="-122"/>
              </a:rPr>
              <a:t>个人</a:t>
            </a:r>
          </a:p>
        </p:txBody>
      </p:sp>
    </p:spTree>
    <p:extLst>
      <p:ext uri="{BB962C8B-B14F-4D97-AF65-F5344CB8AC3E}">
        <p14:creationId xmlns="" xmlns:p14="http://schemas.microsoft.com/office/powerpoint/2010/main" val="60875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en-US" altLang="zh-CN" sz="2400" dirty="0">
                <a:solidFill>
                  <a:srgbClr val="0070C0"/>
                </a:solidFill>
                <a:latin typeface="华文仿宋" pitchFamily="2" charset="-122"/>
                <a:ea typeface="华文仿宋" pitchFamily="2" charset="-122"/>
                <a:cs typeface="Times New Roman" pitchFamily="18" charset="0"/>
              </a:rPr>
              <a:t>Organization Chart  </a:t>
            </a:r>
            <a:r>
              <a:rPr lang="zh-CN" altLang="en-US" sz="2400" dirty="0">
                <a:solidFill>
                  <a:srgbClr val="0070C0"/>
                </a:solidFill>
                <a:latin typeface="华文仿宋" pitchFamily="2" charset="-122"/>
                <a:ea typeface="华文仿宋" pitchFamily="2" charset="-122"/>
                <a:cs typeface="Times New Roman" pitchFamily="18" charset="0"/>
              </a:rPr>
              <a:t>组织架构</a:t>
            </a:r>
            <a:endParaRPr lang="zh-CN" altLang="en-US" sz="24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6530" y="1484784"/>
            <a:ext cx="7534275" cy="4105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216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290"/>
            <a:ext cx="8229600" cy="982462"/>
          </a:xfrm>
        </p:spPr>
        <p:txBody>
          <a:bodyPr>
            <a:normAutofit/>
          </a:bodyPr>
          <a:lstStyle/>
          <a:p>
            <a:r>
              <a:rPr lang="en-US" altLang="zh-CN" sz="2400" dirty="0">
                <a:solidFill>
                  <a:srgbClr val="0070C0"/>
                </a:solidFill>
                <a:latin typeface="华文仿宋" pitchFamily="2" charset="-122"/>
                <a:ea typeface="华文仿宋" pitchFamily="2" charset="-122"/>
              </a:rPr>
              <a:t> Main Market/ Segments to Serve</a:t>
            </a:r>
            <a:br>
              <a:rPr lang="en-US" altLang="zh-CN" sz="2400" dirty="0">
                <a:solidFill>
                  <a:srgbClr val="0070C0"/>
                </a:solidFill>
                <a:latin typeface="华文仿宋" pitchFamily="2" charset="-122"/>
                <a:ea typeface="华文仿宋" pitchFamily="2" charset="-122"/>
              </a:rPr>
            </a:br>
            <a:r>
              <a:rPr lang="zh-CN" altLang="en-US" sz="2400" dirty="0">
                <a:solidFill>
                  <a:srgbClr val="0070C0"/>
                </a:solidFill>
                <a:latin typeface="华文仿宋" pitchFamily="2" charset="-122"/>
                <a:ea typeface="华文仿宋" pitchFamily="2" charset="-122"/>
              </a:rPr>
              <a:t>主要市场行业</a:t>
            </a:r>
            <a:r>
              <a:rPr lang="en-US" altLang="zh-CN" sz="2400" dirty="0">
                <a:solidFill>
                  <a:srgbClr val="0070C0"/>
                </a:solidFill>
                <a:latin typeface="华文仿宋" pitchFamily="2" charset="-122"/>
                <a:ea typeface="华文仿宋" pitchFamily="2" charset="-122"/>
              </a:rPr>
              <a:t> </a:t>
            </a:r>
            <a:endParaRPr lang="zh-CN" altLang="en-US" sz="2400" dirty="0">
              <a:solidFill>
                <a:srgbClr val="0070C0"/>
              </a:solidFill>
              <a:latin typeface="华文仿宋" pitchFamily="2" charset="-122"/>
              <a:ea typeface="华文仿宋" pitchFamily="2" charset="-122"/>
            </a:endParaRPr>
          </a:p>
        </p:txBody>
      </p:sp>
      <p:sp>
        <p:nvSpPr>
          <p:cNvPr id="3" name="内容占位符 2"/>
          <p:cNvSpPr>
            <a:spLocks noGrp="1"/>
          </p:cNvSpPr>
          <p:nvPr>
            <p:ph idx="1"/>
          </p:nvPr>
        </p:nvSpPr>
        <p:spPr>
          <a:xfrm>
            <a:off x="428596" y="1196752"/>
            <a:ext cx="8258204" cy="5472608"/>
          </a:xfrm>
        </p:spPr>
        <p:txBody>
          <a:bodyPr>
            <a:normAutofit/>
          </a:bodyPr>
          <a:lstStyle/>
          <a:p>
            <a:pPr>
              <a:buNone/>
            </a:pPr>
            <a:r>
              <a:rPr lang="en-US" altLang="zh-CN" sz="2000" u="sng" dirty="0">
                <a:solidFill>
                  <a:srgbClr val="0070C0"/>
                </a:solidFill>
                <a:latin typeface="华文仿宋" pitchFamily="2" charset="-122"/>
                <a:ea typeface="华文仿宋" pitchFamily="2" charset="-122"/>
              </a:rPr>
              <a:t>Automotive/</a:t>
            </a:r>
            <a:r>
              <a:rPr lang="zh-CN" altLang="en-US" sz="2000" u="sng" dirty="0">
                <a:solidFill>
                  <a:srgbClr val="0070C0"/>
                </a:solidFill>
                <a:latin typeface="华文仿宋" pitchFamily="2" charset="-122"/>
                <a:ea typeface="华文仿宋" pitchFamily="2" charset="-122"/>
              </a:rPr>
              <a:t>汽车</a:t>
            </a:r>
            <a:endParaRPr lang="en-US" altLang="zh-CN" sz="2000" u="sng" dirty="0">
              <a:solidFill>
                <a:srgbClr val="0070C0"/>
              </a:solidFill>
              <a:latin typeface="华文仿宋" pitchFamily="2" charset="-122"/>
              <a:ea typeface="华文仿宋" pitchFamily="2" charset="-122"/>
            </a:endParaRPr>
          </a:p>
          <a:p>
            <a:endParaRPr lang="en-US" altLang="zh-CN" dirty="0">
              <a:latin typeface="华文仿宋" pitchFamily="2" charset="-122"/>
              <a:ea typeface="华文仿宋" pitchFamily="2" charset="-122"/>
            </a:endParaRPr>
          </a:p>
          <a:p>
            <a:endParaRPr lang="en-US" altLang="zh-CN" dirty="0">
              <a:latin typeface="华文仿宋" pitchFamily="2" charset="-122"/>
              <a:ea typeface="华文仿宋" pitchFamily="2" charset="-122"/>
            </a:endParaRPr>
          </a:p>
          <a:p>
            <a:endParaRPr lang="en-US" altLang="zh-CN" dirty="0">
              <a:latin typeface="华文仿宋" pitchFamily="2" charset="-122"/>
              <a:ea typeface="华文仿宋" pitchFamily="2" charset="-122"/>
            </a:endParaRPr>
          </a:p>
          <a:p>
            <a:endParaRPr lang="en-US" altLang="zh-CN" dirty="0">
              <a:latin typeface="华文仿宋" pitchFamily="2" charset="-122"/>
              <a:ea typeface="华文仿宋" pitchFamily="2" charset="-122"/>
            </a:endParaRPr>
          </a:p>
          <a:p>
            <a:pPr>
              <a:buNone/>
            </a:pPr>
            <a:r>
              <a:rPr lang="en-US" altLang="zh-CN" sz="2000" u="sng" dirty="0">
                <a:solidFill>
                  <a:srgbClr val="0070C0"/>
                </a:solidFill>
                <a:latin typeface="华文仿宋" pitchFamily="2" charset="-122"/>
                <a:ea typeface="华文仿宋" pitchFamily="2" charset="-122"/>
              </a:rPr>
              <a:t>NAT: Tractors/Crane/Industrial </a:t>
            </a:r>
            <a:r>
              <a:rPr lang="en-US" altLang="zh-CN" sz="2000" u="sng" dirty="0" err="1">
                <a:solidFill>
                  <a:srgbClr val="0070C0"/>
                </a:solidFill>
                <a:latin typeface="华文仿宋" pitchFamily="2" charset="-122"/>
                <a:ea typeface="华文仿宋" pitchFamily="2" charset="-122"/>
              </a:rPr>
              <a:t>Equipments</a:t>
            </a:r>
            <a:r>
              <a:rPr lang="en-US" altLang="zh-CN" sz="2000" u="sng" dirty="0">
                <a:solidFill>
                  <a:srgbClr val="0070C0"/>
                </a:solidFill>
                <a:latin typeface="华文仿宋" pitchFamily="2" charset="-122"/>
                <a:ea typeface="华文仿宋" pitchFamily="2" charset="-122"/>
              </a:rPr>
              <a:t>/</a:t>
            </a:r>
            <a:r>
              <a:rPr lang="zh-CN" altLang="en-US" sz="2000" u="sng" dirty="0">
                <a:solidFill>
                  <a:srgbClr val="0070C0"/>
                </a:solidFill>
                <a:latin typeface="华文仿宋" pitchFamily="2" charset="-122"/>
                <a:ea typeface="华文仿宋" pitchFamily="2" charset="-122"/>
              </a:rPr>
              <a:t>非汽车运输</a:t>
            </a:r>
            <a:r>
              <a:rPr lang="en-US" altLang="zh-CN" sz="2000" u="sng" dirty="0">
                <a:solidFill>
                  <a:srgbClr val="0070C0"/>
                </a:solidFill>
                <a:latin typeface="华文仿宋" pitchFamily="2" charset="-122"/>
                <a:ea typeface="华文仿宋" pitchFamily="2" charset="-122"/>
              </a:rPr>
              <a:t>         </a:t>
            </a:r>
          </a:p>
          <a:p>
            <a:endParaRPr lang="en-US" altLang="zh-CN" dirty="0">
              <a:latin typeface="华文仿宋" pitchFamily="2" charset="-122"/>
              <a:ea typeface="华文仿宋" pitchFamily="2" charset="-122"/>
            </a:endParaRPr>
          </a:p>
          <a:p>
            <a:endParaRPr lang="en-US" altLang="zh-CN" dirty="0"/>
          </a:p>
          <a:p>
            <a:endParaRPr lang="en-US" altLang="zh-CN" dirty="0"/>
          </a:p>
        </p:txBody>
      </p:sp>
      <p:pic>
        <p:nvPicPr>
          <p:cNvPr id="5124" name="Picture 4"/>
          <p:cNvPicPr>
            <a:picLocks noChangeAspect="1" noChangeArrowheads="1"/>
          </p:cNvPicPr>
          <p:nvPr/>
        </p:nvPicPr>
        <p:blipFill>
          <a:blip r:embed="rId2"/>
          <a:srcRect/>
          <a:stretch>
            <a:fillRect/>
          </a:stretch>
        </p:blipFill>
        <p:spPr bwMode="auto">
          <a:xfrm>
            <a:off x="2840253" y="1924447"/>
            <a:ext cx="1873659" cy="1204907"/>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4739518" y="1500174"/>
            <a:ext cx="1915114" cy="1469129"/>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a:srcRect/>
          <a:stretch>
            <a:fillRect/>
          </a:stretch>
        </p:blipFill>
        <p:spPr bwMode="auto">
          <a:xfrm>
            <a:off x="611560" y="1714488"/>
            <a:ext cx="2089960" cy="1762123"/>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a:srcRect/>
          <a:stretch>
            <a:fillRect/>
          </a:stretch>
        </p:blipFill>
        <p:spPr bwMode="auto">
          <a:xfrm>
            <a:off x="467544" y="4805749"/>
            <a:ext cx="2012793" cy="1519235"/>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a:srcRect/>
          <a:stretch>
            <a:fillRect/>
          </a:stretch>
        </p:blipFill>
        <p:spPr bwMode="auto">
          <a:xfrm>
            <a:off x="2539245" y="4699143"/>
            <a:ext cx="2200273" cy="1652312"/>
          </a:xfrm>
          <a:prstGeom prst="rect">
            <a:avLst/>
          </a:prstGeom>
          <a:noFill/>
          <a:ln w="9525">
            <a:noFill/>
            <a:miter lim="800000"/>
            <a:headEnd/>
            <a:tailEnd/>
          </a:ln>
          <a:effectLst/>
        </p:spPr>
      </p:pic>
      <p:pic>
        <p:nvPicPr>
          <p:cNvPr id="5129" name="Picture 9"/>
          <p:cNvPicPr>
            <a:picLocks noChangeAspect="1" noChangeArrowheads="1"/>
          </p:cNvPicPr>
          <p:nvPr/>
        </p:nvPicPr>
        <p:blipFill>
          <a:blip r:embed="rId7"/>
          <a:srcRect/>
          <a:stretch>
            <a:fillRect/>
          </a:stretch>
        </p:blipFill>
        <p:spPr bwMode="auto">
          <a:xfrm>
            <a:off x="6654632" y="4857760"/>
            <a:ext cx="1969925" cy="1500174"/>
          </a:xfrm>
          <a:prstGeom prst="rect">
            <a:avLst/>
          </a:prstGeom>
          <a:noFill/>
          <a:ln w="9525">
            <a:noFill/>
            <a:miter lim="800000"/>
            <a:headEnd/>
            <a:tailEnd/>
          </a:ln>
          <a:effectLst/>
        </p:spPr>
      </p:pic>
      <p:pic>
        <p:nvPicPr>
          <p:cNvPr id="5130" name="Picture 10"/>
          <p:cNvPicPr>
            <a:picLocks noChangeAspect="1" noChangeArrowheads="1"/>
          </p:cNvPicPr>
          <p:nvPr/>
        </p:nvPicPr>
        <p:blipFill>
          <a:blip r:embed="rId8"/>
          <a:srcRect/>
          <a:stretch>
            <a:fillRect/>
          </a:stretch>
        </p:blipFill>
        <p:spPr bwMode="auto">
          <a:xfrm>
            <a:off x="5026374" y="4304143"/>
            <a:ext cx="1657348" cy="2047312"/>
          </a:xfrm>
          <a:prstGeom prst="rect">
            <a:avLst/>
          </a:prstGeom>
          <a:noFill/>
          <a:ln w="9525">
            <a:noFill/>
            <a:miter lim="800000"/>
            <a:headEnd/>
            <a:tailEnd/>
          </a:ln>
          <a:effectLst/>
        </p:spPr>
      </p:pic>
      <p:pic>
        <p:nvPicPr>
          <p:cNvPr id="5131" name="Picture 11"/>
          <p:cNvPicPr>
            <a:picLocks noChangeAspect="1" noChangeArrowheads="1"/>
          </p:cNvPicPr>
          <p:nvPr/>
        </p:nvPicPr>
        <p:blipFill>
          <a:blip r:embed="rId9"/>
          <a:srcRect/>
          <a:stretch>
            <a:fillRect/>
          </a:stretch>
        </p:blipFill>
        <p:spPr bwMode="auto">
          <a:xfrm>
            <a:off x="6654632" y="1714488"/>
            <a:ext cx="2000232" cy="190186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0"/>
            <a:ext cx="8229600" cy="5455508"/>
          </a:xfrm>
        </p:spPr>
        <p:txBody>
          <a:bodyPr>
            <a:normAutofit/>
          </a:bodyPr>
          <a:lstStyle/>
          <a:p>
            <a:pPr marL="0" indent="0">
              <a:buNone/>
            </a:pPr>
            <a:r>
              <a:rPr lang="en-US" altLang="zh-CN" sz="2000" u="sng" dirty="0">
                <a:solidFill>
                  <a:srgbClr val="0070C0"/>
                </a:solidFill>
                <a:latin typeface="华文仿宋" pitchFamily="2" charset="-122"/>
                <a:ea typeface="华文仿宋" pitchFamily="2" charset="-122"/>
                <a:cs typeface="Sakkal Majalla" pitchFamily="2" charset="-78"/>
              </a:rPr>
              <a:t>Telecom/</a:t>
            </a:r>
            <a:r>
              <a:rPr lang="en-US" altLang="zh-CN" sz="2000" u="sng" dirty="0" err="1">
                <a:solidFill>
                  <a:srgbClr val="0070C0"/>
                </a:solidFill>
                <a:latin typeface="华文仿宋" pitchFamily="2" charset="-122"/>
                <a:ea typeface="华文仿宋" pitchFamily="2" charset="-122"/>
                <a:cs typeface="Sakkal Majalla" pitchFamily="2" charset="-78"/>
              </a:rPr>
              <a:t>Datacom</a:t>
            </a:r>
            <a:r>
              <a:rPr lang="en-US" altLang="zh-CN" sz="2000" u="sng" dirty="0">
                <a:solidFill>
                  <a:srgbClr val="0070C0"/>
                </a:solidFill>
                <a:latin typeface="华文仿宋" pitchFamily="2" charset="-122"/>
                <a:ea typeface="华文仿宋" pitchFamily="2" charset="-122"/>
                <a:cs typeface="Sakkal Majalla" pitchFamily="2" charset="-78"/>
              </a:rPr>
              <a:t>/Mobile</a:t>
            </a:r>
            <a:r>
              <a:rPr lang="zh-CN" altLang="en-US" sz="2000" u="sng" dirty="0">
                <a:solidFill>
                  <a:srgbClr val="0070C0"/>
                </a:solidFill>
                <a:latin typeface="华文仿宋" pitchFamily="2" charset="-122"/>
                <a:ea typeface="华文仿宋" pitchFamily="2" charset="-122"/>
                <a:cs typeface="Sakkal Majalla" pitchFamily="2" charset="-78"/>
              </a:rPr>
              <a:t>电信</a:t>
            </a:r>
            <a:r>
              <a:rPr lang="en-US" altLang="zh-CN" sz="2000" u="sng" dirty="0">
                <a:solidFill>
                  <a:srgbClr val="0070C0"/>
                </a:solidFill>
                <a:latin typeface="华文仿宋" pitchFamily="2" charset="-122"/>
                <a:ea typeface="华文仿宋" pitchFamily="2" charset="-122"/>
                <a:cs typeface="Sakkal Majalla" pitchFamily="2" charset="-78"/>
              </a:rPr>
              <a:t>/</a:t>
            </a:r>
            <a:r>
              <a:rPr lang="zh-CN" altLang="en-US" sz="2000" u="sng" dirty="0">
                <a:solidFill>
                  <a:srgbClr val="0070C0"/>
                </a:solidFill>
                <a:latin typeface="华文仿宋" pitchFamily="2" charset="-122"/>
                <a:ea typeface="华文仿宋" pitchFamily="2" charset="-122"/>
                <a:cs typeface="Sakkal Majalla" pitchFamily="2" charset="-78"/>
              </a:rPr>
              <a:t>数据通讯</a:t>
            </a:r>
            <a:r>
              <a:rPr lang="en-US" altLang="zh-CN" sz="2000" u="sng" dirty="0">
                <a:solidFill>
                  <a:srgbClr val="0070C0"/>
                </a:solidFill>
                <a:latin typeface="华文仿宋" pitchFamily="2" charset="-122"/>
                <a:ea typeface="华文仿宋" pitchFamily="2" charset="-122"/>
                <a:cs typeface="Sakkal Majalla" pitchFamily="2" charset="-78"/>
              </a:rPr>
              <a:t>/</a:t>
            </a:r>
            <a:r>
              <a:rPr lang="zh-CN" altLang="en-US" sz="2000" u="sng" dirty="0">
                <a:solidFill>
                  <a:srgbClr val="0070C0"/>
                </a:solidFill>
                <a:latin typeface="华文仿宋" pitchFamily="2" charset="-122"/>
                <a:ea typeface="华文仿宋" pitchFamily="2" charset="-122"/>
                <a:cs typeface="Sakkal Majalla" pitchFamily="2" charset="-78"/>
              </a:rPr>
              <a:t>移动通讯</a:t>
            </a:r>
            <a:endParaRPr lang="en-US" altLang="zh-CN" sz="2000" u="sng" dirty="0">
              <a:solidFill>
                <a:srgbClr val="0070C0"/>
              </a:solidFill>
              <a:latin typeface="华文仿宋" pitchFamily="2" charset="-122"/>
              <a:ea typeface="华文仿宋" pitchFamily="2" charset="-122"/>
              <a:cs typeface="Sakkal Majalla" pitchFamily="2" charset="-78"/>
            </a:endParaRPr>
          </a:p>
          <a:p>
            <a:r>
              <a:rPr lang="en-US" altLang="zh-CN" sz="2000" dirty="0">
                <a:solidFill>
                  <a:srgbClr val="0070C0"/>
                </a:solidFill>
                <a:latin typeface="华文仿宋" pitchFamily="2" charset="-122"/>
                <a:ea typeface="华文仿宋" pitchFamily="2" charset="-122"/>
                <a:cs typeface="Sakkal Majalla" pitchFamily="2" charset="-78"/>
              </a:rPr>
              <a:t>Switching Stations</a:t>
            </a:r>
          </a:p>
          <a:p>
            <a:r>
              <a:rPr lang="en-US" altLang="zh-CN" sz="2000" dirty="0">
                <a:solidFill>
                  <a:srgbClr val="0070C0"/>
                </a:solidFill>
                <a:latin typeface="华文仿宋" pitchFamily="2" charset="-122"/>
                <a:ea typeface="华文仿宋" pitchFamily="2" charset="-122"/>
                <a:cs typeface="Sakkal Majalla" pitchFamily="2" charset="-78"/>
              </a:rPr>
              <a:t>Routers</a:t>
            </a:r>
          </a:p>
          <a:p>
            <a:r>
              <a:rPr lang="en-US" altLang="zh-CN" sz="2000" dirty="0">
                <a:solidFill>
                  <a:srgbClr val="0070C0"/>
                </a:solidFill>
                <a:latin typeface="华文仿宋" pitchFamily="2" charset="-122"/>
                <a:ea typeface="华文仿宋" pitchFamily="2" charset="-122"/>
                <a:cs typeface="Sakkal Majalla" pitchFamily="2" charset="-78"/>
              </a:rPr>
              <a:t>Base Stations</a:t>
            </a:r>
          </a:p>
          <a:p>
            <a:r>
              <a:rPr lang="en-US" altLang="zh-CN" sz="2000" dirty="0">
                <a:solidFill>
                  <a:srgbClr val="0070C0"/>
                </a:solidFill>
                <a:latin typeface="华文仿宋" pitchFamily="2" charset="-122"/>
                <a:ea typeface="华文仿宋" pitchFamily="2" charset="-122"/>
                <a:cs typeface="Sakkal Majalla" pitchFamily="2" charset="-78"/>
              </a:rPr>
              <a:t>Cellular Phones</a:t>
            </a:r>
          </a:p>
          <a:p>
            <a:r>
              <a:rPr lang="en-US" altLang="zh-CN" sz="2000" dirty="0">
                <a:solidFill>
                  <a:srgbClr val="0070C0"/>
                </a:solidFill>
                <a:latin typeface="华文仿宋" pitchFamily="2" charset="-122"/>
                <a:ea typeface="华文仿宋" pitchFamily="2" charset="-122"/>
                <a:cs typeface="Sakkal Majalla" pitchFamily="2" charset="-78"/>
              </a:rPr>
              <a:t>Computer</a:t>
            </a:r>
          </a:p>
          <a:p>
            <a:r>
              <a:rPr lang="en-US" altLang="zh-CN" sz="2000" dirty="0">
                <a:solidFill>
                  <a:srgbClr val="0070C0"/>
                </a:solidFill>
                <a:latin typeface="华文仿宋" pitchFamily="2" charset="-122"/>
                <a:ea typeface="华文仿宋" pitchFamily="2" charset="-122"/>
                <a:cs typeface="Sakkal Majalla" pitchFamily="2" charset="-78"/>
              </a:rPr>
              <a:t>Business machines</a:t>
            </a:r>
          </a:p>
          <a:p>
            <a:r>
              <a:rPr lang="en-US" altLang="zh-CN" sz="2000" dirty="0">
                <a:solidFill>
                  <a:srgbClr val="0070C0"/>
                </a:solidFill>
                <a:latin typeface="华文仿宋" pitchFamily="2" charset="-122"/>
                <a:ea typeface="华文仿宋" pitchFamily="2" charset="-122"/>
                <a:cs typeface="Sakkal Majalla" pitchFamily="2" charset="-78"/>
              </a:rPr>
              <a:t>Storage Networking</a:t>
            </a:r>
          </a:p>
          <a:p>
            <a:pPr>
              <a:buNone/>
            </a:pPr>
            <a:r>
              <a:rPr lang="en-US" altLang="zh-CN" sz="2400" dirty="0">
                <a:solidFill>
                  <a:srgbClr val="0070C0"/>
                </a:solidFill>
                <a:latin typeface="华文仿宋" pitchFamily="2" charset="-122"/>
                <a:ea typeface="华文仿宋" pitchFamily="2" charset="-122"/>
                <a:cs typeface="Sakkal Majalla" pitchFamily="2" charset="-78"/>
              </a:rPr>
              <a:t> </a:t>
            </a:r>
            <a:r>
              <a:rPr lang="en-US" altLang="zh-CN" sz="2000" u="sng" dirty="0">
                <a:solidFill>
                  <a:srgbClr val="0070C0"/>
                </a:solidFill>
                <a:latin typeface="华文仿宋" pitchFamily="2" charset="-122"/>
                <a:ea typeface="华文仿宋" pitchFamily="2" charset="-122"/>
                <a:cs typeface="Sakkal Majalla" pitchFamily="2" charset="-78"/>
              </a:rPr>
              <a:t>Industry/Medical/Power Supplier</a:t>
            </a:r>
            <a:r>
              <a:rPr lang="zh-CN" altLang="en-US" sz="2000" u="sng" dirty="0">
                <a:solidFill>
                  <a:srgbClr val="0070C0"/>
                </a:solidFill>
                <a:latin typeface="华文仿宋" pitchFamily="2" charset="-122"/>
                <a:ea typeface="华文仿宋" pitchFamily="2" charset="-122"/>
                <a:cs typeface="Sakkal Majalla" pitchFamily="2" charset="-78"/>
              </a:rPr>
              <a:t>工业</a:t>
            </a:r>
            <a:r>
              <a:rPr lang="en-US" altLang="zh-CN" sz="2000" u="sng" dirty="0">
                <a:solidFill>
                  <a:srgbClr val="0070C0"/>
                </a:solidFill>
                <a:latin typeface="华文仿宋" pitchFamily="2" charset="-122"/>
                <a:ea typeface="华文仿宋" pitchFamily="2" charset="-122"/>
                <a:cs typeface="Sakkal Majalla" pitchFamily="2" charset="-78"/>
              </a:rPr>
              <a:t>/</a:t>
            </a:r>
            <a:r>
              <a:rPr lang="zh-CN" altLang="en-US" sz="2000" u="sng" dirty="0">
                <a:solidFill>
                  <a:srgbClr val="0070C0"/>
                </a:solidFill>
                <a:latin typeface="华文仿宋" pitchFamily="2" charset="-122"/>
                <a:ea typeface="华文仿宋" pitchFamily="2" charset="-122"/>
                <a:cs typeface="Sakkal Majalla" pitchFamily="2" charset="-78"/>
              </a:rPr>
              <a:t>医疗</a:t>
            </a:r>
            <a:r>
              <a:rPr lang="en-US" altLang="zh-CN" sz="2000" u="sng" dirty="0">
                <a:solidFill>
                  <a:srgbClr val="0070C0"/>
                </a:solidFill>
                <a:latin typeface="华文仿宋" pitchFamily="2" charset="-122"/>
                <a:ea typeface="华文仿宋" pitchFamily="2" charset="-122"/>
                <a:cs typeface="Sakkal Majalla" pitchFamily="2" charset="-78"/>
              </a:rPr>
              <a:t>/</a:t>
            </a:r>
            <a:r>
              <a:rPr lang="zh-CN" altLang="en-US" sz="2000" u="sng" dirty="0">
                <a:solidFill>
                  <a:srgbClr val="0070C0"/>
                </a:solidFill>
                <a:latin typeface="华文仿宋" pitchFamily="2" charset="-122"/>
                <a:ea typeface="华文仿宋" pitchFamily="2" charset="-122"/>
                <a:cs typeface="Sakkal Majalla" pitchFamily="2" charset="-78"/>
              </a:rPr>
              <a:t>电源供应</a:t>
            </a:r>
            <a:endParaRPr lang="en-US" altLang="zh-CN" sz="2000" u="sng" dirty="0">
              <a:solidFill>
                <a:srgbClr val="0070C0"/>
              </a:solidFill>
              <a:latin typeface="华文仿宋" pitchFamily="2" charset="-122"/>
              <a:ea typeface="华文仿宋" pitchFamily="2" charset="-122"/>
              <a:cs typeface="Sakkal Majalla" pitchFamily="2" charset="-78"/>
            </a:endParaRPr>
          </a:p>
          <a:p>
            <a:pPr>
              <a:buNone/>
            </a:pPr>
            <a:endParaRPr lang="zh-CN" altLang="en-US" sz="2000" u="sng" dirty="0">
              <a:solidFill>
                <a:srgbClr val="0070C0"/>
              </a:solidFill>
              <a:latin typeface="华文仿宋" pitchFamily="2" charset="-122"/>
              <a:ea typeface="华文仿宋" pitchFamily="2" charset="-122"/>
              <a:cs typeface="Sakkal Majalla" pitchFamily="2" charset="-78"/>
            </a:endParaRPr>
          </a:p>
        </p:txBody>
      </p:sp>
      <p:sp>
        <p:nvSpPr>
          <p:cNvPr id="4" name="标题 1"/>
          <p:cNvSpPr>
            <a:spLocks noGrp="1"/>
          </p:cNvSpPr>
          <p:nvPr>
            <p:ph type="title"/>
          </p:nvPr>
        </p:nvSpPr>
        <p:spPr>
          <a:xfrm>
            <a:off x="928662" y="116632"/>
            <a:ext cx="7043758" cy="864096"/>
          </a:xfrm>
        </p:spPr>
        <p:txBody>
          <a:bodyPr>
            <a:normAutofit/>
          </a:bodyPr>
          <a:lstStyle/>
          <a:p>
            <a:r>
              <a:rPr lang="en-US" altLang="zh-CN" sz="2400" dirty="0">
                <a:solidFill>
                  <a:srgbClr val="0070C0"/>
                </a:solidFill>
                <a:latin typeface="华文仿宋" pitchFamily="2" charset="-122"/>
                <a:ea typeface="华文仿宋" pitchFamily="2" charset="-122"/>
                <a:cs typeface="Times New Roman" pitchFamily="18" charset="0"/>
              </a:rPr>
              <a:t>Market/Segments </a:t>
            </a:r>
            <a:r>
              <a:rPr lang="en-US" altLang="zh-CN" sz="2400" dirty="0">
                <a:solidFill>
                  <a:srgbClr val="0070C0"/>
                </a:solidFill>
                <a:latin typeface="华文仿宋" pitchFamily="2" charset="-122"/>
                <a:ea typeface="华文仿宋" pitchFamily="2" charset="-122"/>
              </a:rPr>
              <a:t>to Serve</a:t>
            </a:r>
            <a:br>
              <a:rPr lang="en-US" altLang="zh-CN" sz="2400" dirty="0">
                <a:solidFill>
                  <a:srgbClr val="0070C0"/>
                </a:solidFill>
                <a:latin typeface="华文仿宋" pitchFamily="2" charset="-122"/>
                <a:ea typeface="华文仿宋" pitchFamily="2" charset="-122"/>
              </a:rPr>
            </a:br>
            <a:r>
              <a:rPr lang="zh-CN" altLang="en-US" sz="2400" dirty="0">
                <a:solidFill>
                  <a:srgbClr val="0070C0"/>
                </a:solidFill>
                <a:latin typeface="华文仿宋" pitchFamily="2" charset="-122"/>
                <a:ea typeface="华文仿宋" pitchFamily="2" charset="-122"/>
              </a:rPr>
              <a:t>主要市场行业</a:t>
            </a:r>
            <a:r>
              <a:rPr lang="en-US" altLang="zh-CN" sz="2400" dirty="0">
                <a:solidFill>
                  <a:srgbClr val="0070C0"/>
                </a:solidFill>
                <a:latin typeface="华文仿宋" pitchFamily="2" charset="-122"/>
                <a:ea typeface="华文仿宋" pitchFamily="2" charset="-122"/>
              </a:rPr>
              <a:t> </a:t>
            </a:r>
            <a:endParaRPr lang="zh-CN" altLang="en-US" sz="2400" dirty="0">
              <a:solidFill>
                <a:srgbClr val="0070C0"/>
              </a:solidFill>
              <a:latin typeface="华文仿宋" pitchFamily="2" charset="-122"/>
              <a:ea typeface="华文仿宋" pitchFamily="2" charset="-122"/>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6929454" y="1214422"/>
            <a:ext cx="1704969" cy="2547946"/>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3143240" y="2285992"/>
            <a:ext cx="2152650" cy="18002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5286380" y="1643050"/>
            <a:ext cx="1362075" cy="23812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a:srcRect/>
          <a:stretch>
            <a:fillRect/>
          </a:stretch>
        </p:blipFill>
        <p:spPr bwMode="auto">
          <a:xfrm>
            <a:off x="7041814" y="4575271"/>
            <a:ext cx="1480248" cy="1951236"/>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a:srcRect/>
          <a:stretch>
            <a:fillRect/>
          </a:stretch>
        </p:blipFill>
        <p:spPr bwMode="auto">
          <a:xfrm>
            <a:off x="4357686" y="4929198"/>
            <a:ext cx="2457447" cy="16382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3394" y="188640"/>
            <a:ext cx="8229600" cy="724942"/>
          </a:xfrm>
        </p:spPr>
        <p:txBody>
          <a:bodyPr>
            <a:noAutofit/>
          </a:bodyPr>
          <a:lstStyle/>
          <a:p>
            <a:r>
              <a:rPr lang="en-US" altLang="zh-CN" sz="2400" dirty="0">
                <a:solidFill>
                  <a:srgbClr val="0070C0"/>
                </a:solidFill>
                <a:latin typeface="华文仿宋" pitchFamily="2" charset="-122"/>
                <a:ea typeface="华文仿宋" pitchFamily="2" charset="-122"/>
              </a:rPr>
              <a:t>Main Product Lines To Service To Our Customers</a:t>
            </a:r>
            <a:br>
              <a:rPr lang="en-US" altLang="zh-CN" sz="2400" dirty="0">
                <a:solidFill>
                  <a:srgbClr val="0070C0"/>
                </a:solidFill>
                <a:latin typeface="华文仿宋" pitchFamily="2" charset="-122"/>
                <a:ea typeface="华文仿宋" pitchFamily="2" charset="-122"/>
              </a:rPr>
            </a:br>
            <a:r>
              <a:rPr lang="zh-CN" altLang="en-US" sz="2400" dirty="0">
                <a:solidFill>
                  <a:srgbClr val="0070C0"/>
                </a:solidFill>
                <a:latin typeface="华文仿宋" pitchFamily="2" charset="-122"/>
                <a:ea typeface="华文仿宋" pitchFamily="2" charset="-122"/>
              </a:rPr>
              <a:t>主要销售的产品线及其品牌</a:t>
            </a:r>
          </a:p>
        </p:txBody>
      </p:sp>
      <p:sp>
        <p:nvSpPr>
          <p:cNvPr id="3" name="内容占位符 2"/>
          <p:cNvSpPr>
            <a:spLocks noGrp="1"/>
          </p:cNvSpPr>
          <p:nvPr>
            <p:ph idx="1"/>
          </p:nvPr>
        </p:nvSpPr>
        <p:spPr>
          <a:xfrm>
            <a:off x="529208" y="976733"/>
            <a:ext cx="8229600" cy="5476603"/>
          </a:xfrm>
        </p:spPr>
        <p:txBody>
          <a:bodyPr>
            <a:normAutofit/>
          </a:bodyPr>
          <a:lstStyle/>
          <a:p>
            <a:r>
              <a:rPr lang="en-US" altLang="zh-CN" sz="2000" dirty="0">
                <a:solidFill>
                  <a:srgbClr val="0070C0"/>
                </a:solidFill>
                <a:latin typeface="华文仿宋" pitchFamily="2" charset="-122"/>
                <a:ea typeface="华文仿宋" pitchFamily="2" charset="-122"/>
              </a:rPr>
              <a:t>CONNECTORS /</a:t>
            </a:r>
            <a:r>
              <a:rPr lang="zh-CN" altLang="en-US" sz="2000" dirty="0">
                <a:solidFill>
                  <a:srgbClr val="0070C0"/>
                </a:solidFill>
                <a:latin typeface="华文仿宋" pitchFamily="2" charset="-122"/>
                <a:ea typeface="华文仿宋" pitchFamily="2" charset="-122"/>
              </a:rPr>
              <a:t>连接器</a:t>
            </a:r>
            <a:r>
              <a:rPr lang="en-US" altLang="zh-CN" sz="2000" dirty="0">
                <a:solidFill>
                  <a:srgbClr val="0070C0"/>
                </a:solidFill>
                <a:latin typeface="华文仿宋" pitchFamily="2" charset="-122"/>
                <a:ea typeface="华文仿宋" pitchFamily="2" charset="-122"/>
              </a:rPr>
              <a:t>  </a:t>
            </a:r>
            <a:r>
              <a:rPr lang="en-US" altLang="zh-CN" dirty="0">
                <a:solidFill>
                  <a:srgbClr val="0070C0"/>
                </a:solidFill>
                <a:latin typeface="华文仿宋" pitchFamily="2" charset="-122"/>
                <a:ea typeface="华文仿宋" pitchFamily="2" charset="-122"/>
              </a:rPr>
              <a:t>   </a:t>
            </a:r>
          </a:p>
          <a:p>
            <a:pPr marL="0" indent="0">
              <a:buNone/>
            </a:pPr>
            <a:r>
              <a:rPr lang="en-US" altLang="zh-CN" sz="1600" dirty="0">
                <a:solidFill>
                  <a:srgbClr val="0070C0"/>
                </a:solidFill>
                <a:latin typeface="华文仿宋" pitchFamily="2" charset="-122"/>
                <a:ea typeface="华文仿宋" pitchFamily="2" charset="-122"/>
              </a:rPr>
              <a:t>                        </a:t>
            </a:r>
            <a:endParaRPr lang="zh-CN" altLang="en-US" sz="1600" dirty="0">
              <a:solidFill>
                <a:srgbClr val="0070C0"/>
              </a:solidFill>
              <a:latin typeface="华文仿宋" pitchFamily="2" charset="-122"/>
              <a:ea typeface="华文仿宋" pitchFamily="2" charset="-122"/>
            </a:endParaRPr>
          </a:p>
          <a:p>
            <a:pPr>
              <a:buFont typeface="Arial"/>
              <a:buChar char="•"/>
            </a:pPr>
            <a:endParaRPr lang="zh-CN" altLang="en-US" sz="1600" dirty="0">
              <a:solidFill>
                <a:srgbClr val="0070C0"/>
              </a:solidFill>
              <a:latin typeface="华文仿宋" pitchFamily="2" charset="-122"/>
              <a:ea typeface="华文仿宋" pitchFamily="2" charset="-122"/>
            </a:endParaRPr>
          </a:p>
          <a:p>
            <a:pPr marL="0" indent="0">
              <a:buNone/>
            </a:pPr>
            <a:r>
              <a:rPr lang="en-US" altLang="zh-CN" sz="1600" dirty="0">
                <a:solidFill>
                  <a:srgbClr val="0070C0"/>
                </a:solidFill>
                <a:latin typeface="华文仿宋" pitchFamily="2" charset="-122"/>
                <a:ea typeface="华文仿宋" pitchFamily="2" charset="-122"/>
              </a:rPr>
              <a:t> </a:t>
            </a:r>
          </a:p>
          <a:p>
            <a:pPr marL="0" indent="0">
              <a:buNone/>
            </a:pPr>
            <a:endParaRPr lang="en-US" altLang="zh-CN" sz="1600" dirty="0">
              <a:solidFill>
                <a:srgbClr val="0070C0"/>
              </a:solidFill>
              <a:latin typeface="华文仿宋" pitchFamily="2" charset="-122"/>
              <a:ea typeface="华文仿宋" pitchFamily="2" charset="-122"/>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9408" y="3573016"/>
            <a:ext cx="997570" cy="3937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79408" y="1916832"/>
            <a:ext cx="1129556" cy="345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32929" y="2686241"/>
            <a:ext cx="1022513" cy="639071"/>
          </a:xfrm>
          <a:prstGeom prst="rect">
            <a:avLst/>
          </a:prstGeom>
        </p:spPr>
      </p:pic>
    </p:spTree>
    <p:extLst>
      <p:ext uri="{BB962C8B-B14F-4D97-AF65-F5344CB8AC3E}">
        <p14:creationId xmlns="" xmlns:p14="http://schemas.microsoft.com/office/powerpoint/2010/main" val="114103085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562</Words>
  <Application>Microsoft Office PowerPoint</Application>
  <PresentationFormat>全屏显示(4:3)</PresentationFormat>
  <Paragraphs>55</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Content 目录</vt:lpstr>
      <vt:lpstr>Company Profile 公司简介</vt:lpstr>
      <vt:lpstr>幻灯片 3</vt:lpstr>
      <vt:lpstr>Organization Chart  组织架构</vt:lpstr>
      <vt:lpstr> Main Market/ Segments to Serve 主要市场行业 </vt:lpstr>
      <vt:lpstr>Market/Segments to Serve 主要市场行业 </vt:lpstr>
      <vt:lpstr>Main Product Lines To Service To Our Customers 主要销售的产品线及其品牌</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Administrator</cp:lastModifiedBy>
  <cp:revision>176</cp:revision>
  <dcterms:created xsi:type="dcterms:W3CDTF">2012-01-10T08:53:55Z</dcterms:created>
  <dcterms:modified xsi:type="dcterms:W3CDTF">2017-11-14T08:39:36Z</dcterms:modified>
</cp:coreProperties>
</file>